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70" r:id="rId4"/>
    <p:sldId id="275" r:id="rId5"/>
    <p:sldId id="278" r:id="rId6"/>
    <p:sldId id="279" r:id="rId7"/>
    <p:sldId id="282" r:id="rId8"/>
    <p:sldId id="281" r:id="rId9"/>
    <p:sldId id="284" r:id="rId10"/>
    <p:sldId id="285" r:id="rId11"/>
    <p:sldId id="283" r:id="rId12"/>
    <p:sldId id="280" r:id="rId13"/>
    <p:sldId id="269" r:id="rId14"/>
    <p:sldId id="27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81" autoAdjust="0"/>
  </p:normalViewPr>
  <p:slideViewPr>
    <p:cSldViewPr>
      <p:cViewPr varScale="1">
        <p:scale>
          <a:sx n="53" d="100"/>
          <a:sy n="53" d="100"/>
        </p:scale>
        <p:origin x="18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see </a:t>
            </a:r>
            <a:r>
              <a:rPr lang="en-GB" b="1" dirty="0" smtClean="0"/>
              <a:t>Theory in Practice: Oil spillages in the Niger Delta: is Shell Neglecting its Non-dependent Stakeholders?</a:t>
            </a:r>
          </a:p>
          <a:p>
            <a:pPr marL="171450" indent="-171450">
              <a:buFont typeface="Arial" panose="020B0604020202020204" pitchFamily="34" charset="0"/>
              <a:buChar char="•"/>
            </a:pPr>
            <a:r>
              <a:rPr lang="en-GB" dirty="0" smtClean="0"/>
              <a:t>see also </a:t>
            </a:r>
            <a:r>
              <a:rPr lang="en-GB" b="1" dirty="0" smtClean="0"/>
              <a:t>www.youtube.com/watch?v=YmI3xjZk_y0</a:t>
            </a:r>
            <a:r>
              <a:rPr lang="en-GB" dirty="0" smtClean="0"/>
              <a:t>, a</a:t>
            </a:r>
            <a:r>
              <a:rPr lang="en-GB" baseline="0" dirty="0" smtClean="0"/>
              <a:t> 2-,minute Al Jazeera report on oil spills in </a:t>
            </a:r>
            <a:r>
              <a:rPr lang="en-GB" baseline="0" dirty="0" err="1" smtClean="0"/>
              <a:t>Ogomiland</a:t>
            </a:r>
            <a:r>
              <a:rPr lang="en-GB" baseline="0" dirty="0" smtClean="0"/>
              <a:t> </a:t>
            </a:r>
          </a:p>
          <a:p>
            <a:pPr marL="171450" indent="-171450">
              <a:buFont typeface="Arial" panose="020B0604020202020204" pitchFamily="34" charset="0"/>
              <a:buChar char="•"/>
            </a:pPr>
            <a:r>
              <a:rPr lang="en-GB" baseline="0" dirty="0" smtClean="0"/>
              <a:t>there are plenty of other videos on YouTube about this topic</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12</a:t>
            </a:fld>
            <a:endParaRPr lang="en-GB"/>
          </a:p>
        </p:txBody>
      </p:sp>
    </p:spTree>
    <p:extLst>
      <p:ext uri="{BB962C8B-B14F-4D97-AF65-F5344CB8AC3E}">
        <p14:creationId xmlns:p14="http://schemas.microsoft.com/office/powerpoint/2010/main" val="3078732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13</a:t>
            </a:fld>
            <a:endParaRPr lang="en-GB"/>
          </a:p>
        </p:txBody>
      </p:sp>
    </p:spTree>
    <p:extLst>
      <p:ext uri="{BB962C8B-B14F-4D97-AF65-F5344CB8AC3E}">
        <p14:creationId xmlns:p14="http://schemas.microsoft.com/office/powerpoint/2010/main" val="3114180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sacrificing the good of some employees in order to ensure the good of the majority</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222886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widening</a:t>
            </a:r>
            <a:r>
              <a:rPr lang="en-GB" baseline="0" dirty="0" smtClean="0"/>
              <a:t> out the constituency of utilitarian evaluation to include employees’ families </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901264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widening the constituency of utilitarian evaluation even further to include other dependent stakeholders</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6</a:t>
            </a:fld>
            <a:endParaRPr lang="en-GB"/>
          </a:p>
        </p:txBody>
      </p:sp>
    </p:spTree>
    <p:extLst>
      <p:ext uri="{BB962C8B-B14F-4D97-AF65-F5344CB8AC3E}">
        <p14:creationId xmlns:p14="http://schemas.microsoft.com/office/powerpoint/2010/main" val="1052561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8</a:t>
            </a:fld>
            <a:endParaRPr lang="en-GB"/>
          </a:p>
        </p:txBody>
      </p:sp>
    </p:spTree>
    <p:extLst>
      <p:ext uri="{BB962C8B-B14F-4D97-AF65-F5344CB8AC3E}">
        <p14:creationId xmlns:p14="http://schemas.microsoft.com/office/powerpoint/2010/main" val="3815002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9</a:t>
            </a:fld>
            <a:endParaRPr lang="en-GB"/>
          </a:p>
        </p:txBody>
      </p:sp>
    </p:spTree>
    <p:extLst>
      <p:ext uri="{BB962C8B-B14F-4D97-AF65-F5344CB8AC3E}">
        <p14:creationId xmlns:p14="http://schemas.microsoft.com/office/powerpoint/2010/main" val="327094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www.youtube.com/watch?v=NRF7dTafPu0, </a:t>
            </a:r>
            <a:r>
              <a:rPr lang="en-GB" dirty="0" smtClean="0"/>
              <a:t>A one-minute anti-landmines commercial. Quite shocking. Can be used to support discussion of the impact of business activity (i.e. </a:t>
            </a:r>
            <a:r>
              <a:rPr lang="en-GB" smtClean="0"/>
              <a:t>the production of landmines by ‘defence’ contractors) on non-dependent stakeholders.</a:t>
            </a:r>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10</a:t>
            </a:fld>
            <a:endParaRPr lang="en-GB"/>
          </a:p>
        </p:txBody>
      </p:sp>
    </p:spTree>
    <p:extLst>
      <p:ext uri="{BB962C8B-B14F-4D97-AF65-F5344CB8AC3E}">
        <p14:creationId xmlns:p14="http://schemas.microsoft.com/office/powerpoint/2010/main" val="4145596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11</a:t>
            </a:fld>
            <a:endParaRPr lang="en-GB"/>
          </a:p>
        </p:txBody>
      </p:sp>
    </p:spTree>
    <p:extLst>
      <p:ext uri="{BB962C8B-B14F-4D97-AF65-F5344CB8AC3E}">
        <p14:creationId xmlns:p14="http://schemas.microsoft.com/office/powerpoint/2010/main" val="542488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1755626"/>
          </a:xfrm>
        </p:spPr>
        <p:txBody>
          <a:bodyPr>
            <a:normAutofit fontScale="90000"/>
          </a:bodyPr>
          <a:lstStyle/>
          <a:p>
            <a:r>
              <a:rPr lang="en-GB" dirty="0" smtClean="0"/>
              <a:t>Ethics Theory </a:t>
            </a:r>
            <a:br>
              <a:rPr lang="en-GB" dirty="0" smtClean="0"/>
            </a:br>
            <a:r>
              <a:rPr lang="en-GB" dirty="0" smtClean="0"/>
              <a:t>and</a:t>
            </a:r>
            <a:br>
              <a:rPr lang="en-GB" dirty="0" smtClean="0"/>
            </a:br>
            <a:r>
              <a:rPr lang="en-GB" dirty="0" smtClean="0"/>
              <a:t> Business Practice</a:t>
            </a:r>
            <a:endParaRPr lang="en-GB" dirty="0"/>
          </a:p>
        </p:txBody>
      </p:sp>
      <p:sp>
        <p:nvSpPr>
          <p:cNvPr id="3" name="Subtitle 2"/>
          <p:cNvSpPr>
            <a:spLocks noGrp="1"/>
          </p:cNvSpPr>
          <p:nvPr>
            <p:ph type="subTitle" idx="1"/>
          </p:nvPr>
        </p:nvSpPr>
        <p:spPr/>
        <p:txBody>
          <a:bodyPr/>
          <a:lstStyle/>
          <a:p>
            <a:r>
              <a:rPr lang="en-GB" dirty="0" smtClean="0"/>
              <a:t>2.3 Utilitarianism – Part Three</a:t>
            </a:r>
          </a:p>
          <a:p>
            <a:r>
              <a:rPr lang="en-GB" dirty="0" smtClean="0"/>
              <a:t>Utilitarianism and Management</a:t>
            </a:r>
          </a:p>
        </p:txBody>
      </p:sp>
    </p:spTree>
    <p:extLst>
      <p:ext uri="{BB962C8B-B14F-4D97-AF65-F5344CB8AC3E}">
        <p14:creationId xmlns:p14="http://schemas.microsoft.com/office/powerpoint/2010/main" val="1316496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challenging the principle of corporate maximization</a:t>
            </a:r>
            <a:endParaRPr lang="en-GB" dirty="0"/>
          </a:p>
        </p:txBody>
      </p:sp>
      <p:sp>
        <p:nvSpPr>
          <p:cNvPr id="3" name="Content Placeholder 2"/>
          <p:cNvSpPr>
            <a:spLocks noGrp="1"/>
          </p:cNvSpPr>
          <p:nvPr>
            <p:ph idx="1"/>
          </p:nvPr>
        </p:nvSpPr>
        <p:spPr/>
        <p:txBody>
          <a:bodyPr/>
          <a:lstStyle/>
          <a:p>
            <a:r>
              <a:rPr lang="en-GB" dirty="0" smtClean="0"/>
              <a:t>it may maximize the good for dependent stakeholders …</a:t>
            </a:r>
          </a:p>
          <a:p>
            <a:r>
              <a:rPr lang="en-GB" dirty="0" smtClean="0"/>
              <a:t>but what about non-dependent stakeholders?</a:t>
            </a:r>
            <a:endParaRPr lang="en-GB" dirty="0"/>
          </a:p>
        </p:txBody>
      </p:sp>
    </p:spTree>
    <p:extLst>
      <p:ext uri="{BB962C8B-B14F-4D97-AF65-F5344CB8AC3E}">
        <p14:creationId xmlns:p14="http://schemas.microsoft.com/office/powerpoint/2010/main" val="3746152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475656" y="719453"/>
            <a:ext cx="3291453" cy="3141595"/>
          </a:xfrm>
          <a:prstGeom prst="ellipse">
            <a:avLst/>
          </a:prstGeom>
          <a:pattFill prst="dkDnDiag">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 name="Text Box 2"/>
          <p:cNvSpPr txBox="1">
            <a:spLocks noChangeArrowheads="1"/>
          </p:cNvSpPr>
          <p:nvPr/>
        </p:nvSpPr>
        <p:spPr bwMode="auto">
          <a:xfrm>
            <a:off x="2293290" y="1906623"/>
            <a:ext cx="1656184" cy="77871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GB" sz="2000" dirty="0" smtClean="0">
                <a:effectLst/>
                <a:ea typeface="Calibri"/>
              </a:rPr>
              <a:t>influential stakeholders</a:t>
            </a:r>
            <a:endParaRPr lang="en-GB" sz="2000" dirty="0">
              <a:effectLst/>
              <a:ea typeface="Calibri"/>
            </a:endParaRPr>
          </a:p>
        </p:txBody>
      </p:sp>
      <p:sp>
        <p:nvSpPr>
          <p:cNvPr id="6" name="Oval 5"/>
          <p:cNvSpPr/>
          <p:nvPr/>
        </p:nvSpPr>
        <p:spPr>
          <a:xfrm>
            <a:off x="4355976" y="719455"/>
            <a:ext cx="3024336" cy="3141593"/>
          </a:xfrm>
          <a:prstGeom prst="ellipse">
            <a:avLst/>
          </a:prstGeom>
          <a:pattFill prst="wdUpDiag">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Oval 7"/>
          <p:cNvSpPr/>
          <p:nvPr/>
        </p:nvSpPr>
        <p:spPr>
          <a:xfrm>
            <a:off x="3491880" y="4637281"/>
            <a:ext cx="2103120" cy="20364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Text Box 2"/>
          <p:cNvSpPr txBox="1">
            <a:spLocks noChangeArrowheads="1"/>
          </p:cNvSpPr>
          <p:nvPr/>
        </p:nvSpPr>
        <p:spPr bwMode="auto">
          <a:xfrm>
            <a:off x="3872137" y="5407131"/>
            <a:ext cx="1342605" cy="49674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GB" sz="2000" dirty="0" smtClean="0">
                <a:effectLst/>
                <a:ea typeface="Calibri"/>
              </a:rPr>
              <a:t>company</a:t>
            </a:r>
            <a:endParaRPr lang="en-GB" sz="2000" dirty="0">
              <a:effectLst/>
              <a:ea typeface="Calibri"/>
            </a:endParaRPr>
          </a:p>
        </p:txBody>
      </p:sp>
      <p:cxnSp>
        <p:nvCxnSpPr>
          <p:cNvPr id="11" name="Straight Arrow Connector 10"/>
          <p:cNvCxnSpPr/>
          <p:nvPr/>
        </p:nvCxnSpPr>
        <p:spPr>
          <a:xfrm>
            <a:off x="3872137" y="3861048"/>
            <a:ext cx="267815"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4927791" y="3861048"/>
            <a:ext cx="278419"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5537101" y="4201648"/>
            <a:ext cx="2769766" cy="400110"/>
          </a:xfrm>
          <a:prstGeom prst="rect">
            <a:avLst/>
          </a:prstGeom>
          <a:ln>
            <a:solidFill>
              <a:schemeClr val="tx1"/>
            </a:solidFill>
          </a:ln>
        </p:spPr>
        <p:txBody>
          <a:bodyPr wrap="square">
            <a:spAutoFit/>
          </a:bodyPr>
          <a:lstStyle/>
          <a:p>
            <a:r>
              <a:rPr lang="en-GB" sz="2000" dirty="0" smtClean="0"/>
              <a:t>normative relationship</a:t>
            </a:r>
            <a:endParaRPr lang="en-GB" sz="2000" dirty="0"/>
          </a:p>
        </p:txBody>
      </p:sp>
      <p:sp>
        <p:nvSpPr>
          <p:cNvPr id="16" name="Text Box 2"/>
          <p:cNvSpPr txBox="1">
            <a:spLocks noChangeArrowheads="1"/>
          </p:cNvSpPr>
          <p:nvPr/>
        </p:nvSpPr>
        <p:spPr bwMode="auto">
          <a:xfrm>
            <a:off x="397761" y="3991358"/>
            <a:ext cx="2950103" cy="101566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ctr">
              <a:spcAft>
                <a:spcPts val="0"/>
              </a:spcAft>
            </a:pPr>
            <a:r>
              <a:rPr lang="en-GB" sz="2000" dirty="0" smtClean="0">
                <a:effectLst/>
                <a:ea typeface="Calibri"/>
              </a:rPr>
              <a:t>instrumental </a:t>
            </a:r>
            <a:r>
              <a:rPr lang="en-GB" sz="2000" dirty="0">
                <a:effectLst/>
                <a:ea typeface="Calibri"/>
              </a:rPr>
              <a:t>relationship</a:t>
            </a:r>
          </a:p>
          <a:p>
            <a:pPr algn="ctr">
              <a:spcAft>
                <a:spcPts val="0"/>
              </a:spcAft>
            </a:pPr>
            <a:r>
              <a:rPr lang="en-GB" sz="2000" dirty="0">
                <a:effectLst/>
                <a:ea typeface="Calibri"/>
              </a:rPr>
              <a:t>and</a:t>
            </a:r>
          </a:p>
          <a:p>
            <a:pPr algn="ctr">
              <a:spcAft>
                <a:spcPts val="0"/>
              </a:spcAft>
            </a:pPr>
            <a:r>
              <a:rPr lang="en-GB" sz="2000" dirty="0">
                <a:effectLst/>
                <a:ea typeface="Calibri"/>
              </a:rPr>
              <a:t>normative relationship</a:t>
            </a:r>
          </a:p>
        </p:txBody>
      </p:sp>
      <p:cxnSp>
        <p:nvCxnSpPr>
          <p:cNvPr id="17" name="Straight Arrow Connector 16"/>
          <p:cNvCxnSpPr/>
          <p:nvPr/>
        </p:nvCxnSpPr>
        <p:spPr>
          <a:xfrm flipH="1" flipV="1">
            <a:off x="3635896" y="3913616"/>
            <a:ext cx="313578"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6" idx="2"/>
            <a:endCxn id="6" idx="6"/>
          </p:cNvCxnSpPr>
          <p:nvPr/>
        </p:nvCxnSpPr>
        <p:spPr>
          <a:xfrm>
            <a:off x="4355976" y="2290252"/>
            <a:ext cx="3024336"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48834" y="1052736"/>
            <a:ext cx="1495839" cy="1015663"/>
          </a:xfrm>
          <a:prstGeom prst="rect">
            <a:avLst/>
          </a:prstGeom>
          <a:solidFill>
            <a:schemeClr val="bg1"/>
          </a:solidFill>
          <a:ln>
            <a:solidFill>
              <a:schemeClr val="tx1"/>
            </a:solidFill>
          </a:ln>
        </p:spPr>
        <p:txBody>
          <a:bodyPr wrap="square" rtlCol="0">
            <a:spAutoFit/>
          </a:bodyPr>
          <a:lstStyle/>
          <a:p>
            <a:pPr algn="ctr"/>
            <a:r>
              <a:rPr lang="en-GB" sz="2000" dirty="0" smtClean="0"/>
              <a:t>dependent </a:t>
            </a:r>
          </a:p>
          <a:p>
            <a:pPr algn="ctr"/>
            <a:r>
              <a:rPr lang="en-GB" sz="2000" dirty="0" smtClean="0"/>
              <a:t>(affected) stakeholders</a:t>
            </a:r>
            <a:endParaRPr lang="en-GB" sz="2000" dirty="0"/>
          </a:p>
        </p:txBody>
      </p:sp>
      <p:sp>
        <p:nvSpPr>
          <p:cNvPr id="14" name="TextBox 13"/>
          <p:cNvSpPr txBox="1"/>
          <p:nvPr/>
        </p:nvSpPr>
        <p:spPr>
          <a:xfrm>
            <a:off x="4927791" y="2377987"/>
            <a:ext cx="1937927" cy="1015663"/>
          </a:xfrm>
          <a:prstGeom prst="rect">
            <a:avLst/>
          </a:prstGeom>
          <a:solidFill>
            <a:schemeClr val="bg1"/>
          </a:solidFill>
          <a:ln>
            <a:solidFill>
              <a:schemeClr val="tx1"/>
            </a:solidFill>
          </a:ln>
        </p:spPr>
        <p:txBody>
          <a:bodyPr wrap="square" rtlCol="0">
            <a:spAutoFit/>
          </a:bodyPr>
          <a:lstStyle/>
          <a:p>
            <a:pPr algn="ctr"/>
            <a:r>
              <a:rPr lang="en-GB" sz="2000" dirty="0" smtClean="0"/>
              <a:t>non-dependent (affected) stakeholders</a:t>
            </a:r>
            <a:endParaRPr lang="en-GB" sz="2000" dirty="0"/>
          </a:p>
        </p:txBody>
      </p:sp>
    </p:spTree>
    <p:extLst>
      <p:ext uri="{BB962C8B-B14F-4D97-AF65-F5344CB8AC3E}">
        <p14:creationId xmlns:p14="http://schemas.microsoft.com/office/powerpoint/2010/main" val="38750629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a:t>
            </a:r>
            <a:r>
              <a:rPr lang="en-GB" dirty="0" smtClean="0"/>
              <a:t>heory </a:t>
            </a:r>
            <a:r>
              <a:rPr lang="en-GB" dirty="0"/>
              <a:t>in p</a:t>
            </a:r>
            <a:r>
              <a:rPr lang="en-GB" dirty="0" smtClean="0"/>
              <a:t>ractice</a:t>
            </a:r>
            <a:endParaRPr lang="en-GB" dirty="0"/>
          </a:p>
        </p:txBody>
      </p:sp>
      <p:sp>
        <p:nvSpPr>
          <p:cNvPr id="3" name="Content Placeholder 2"/>
          <p:cNvSpPr>
            <a:spLocks noGrp="1"/>
          </p:cNvSpPr>
          <p:nvPr>
            <p:ph idx="1"/>
          </p:nvPr>
        </p:nvSpPr>
        <p:spPr/>
        <p:txBody>
          <a:bodyPr/>
          <a:lstStyle/>
          <a:p>
            <a:endParaRPr lang="en-GB" dirty="0"/>
          </a:p>
          <a:p>
            <a:pPr marL="0" indent="0" algn="ctr">
              <a:buNone/>
            </a:pPr>
            <a:r>
              <a:rPr lang="en-GB" dirty="0" smtClean="0"/>
              <a:t>oil </a:t>
            </a:r>
            <a:r>
              <a:rPr lang="en-GB" dirty="0"/>
              <a:t>spillages in the Niger Delta: is Shell </a:t>
            </a:r>
            <a:r>
              <a:rPr lang="en-GB" dirty="0" smtClean="0"/>
              <a:t>neglecting </a:t>
            </a:r>
            <a:r>
              <a:rPr lang="en-GB" dirty="0"/>
              <a:t>its </a:t>
            </a:r>
            <a:r>
              <a:rPr lang="en-GB" dirty="0" smtClean="0"/>
              <a:t>non-dependent stakeholders</a:t>
            </a:r>
            <a:r>
              <a:rPr lang="en-GB" dirty="0"/>
              <a:t>?</a:t>
            </a:r>
          </a:p>
          <a:p>
            <a:endParaRPr lang="en-GB" dirty="0"/>
          </a:p>
        </p:txBody>
      </p:sp>
    </p:spTree>
    <p:extLst>
      <p:ext uri="{BB962C8B-B14F-4D97-AF65-F5344CB8AC3E}">
        <p14:creationId xmlns:p14="http://schemas.microsoft.com/office/powerpoint/2010/main" val="22222333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points</a:t>
            </a:r>
            <a:endParaRPr lang="en-GB" dirty="0"/>
          </a:p>
        </p:txBody>
      </p:sp>
      <p:sp>
        <p:nvSpPr>
          <p:cNvPr id="3" name="Content Placeholder 2"/>
          <p:cNvSpPr>
            <a:spLocks noGrp="1"/>
          </p:cNvSpPr>
          <p:nvPr>
            <p:ph idx="1"/>
          </p:nvPr>
        </p:nvSpPr>
        <p:spPr/>
        <p:txBody>
          <a:bodyPr>
            <a:normAutofit lnSpcReduction="10000"/>
          </a:bodyPr>
          <a:lstStyle/>
          <a:p>
            <a:r>
              <a:rPr lang="en-GB" dirty="0" smtClean="0"/>
              <a:t>the principle of corporate maximization offers a practical rule-utilitarian guide to ethical business management, which coincides with the ethical intuition of many managers</a:t>
            </a:r>
          </a:p>
          <a:p>
            <a:r>
              <a:rPr lang="en-GB" dirty="0" smtClean="0"/>
              <a:t>however, the principle of corporate maximization should be used with care, because it may otherwise privilege the good of dependent stakeholders while overlooking the good of non-dependent stakeholders</a:t>
            </a:r>
          </a:p>
          <a:p>
            <a:endParaRPr lang="en-GB" dirty="0"/>
          </a:p>
        </p:txBody>
      </p:sp>
    </p:spTree>
    <p:extLst>
      <p:ext uri="{BB962C8B-B14F-4D97-AF65-F5344CB8AC3E}">
        <p14:creationId xmlns:p14="http://schemas.microsoft.com/office/powerpoint/2010/main" val="25875558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GB" dirty="0"/>
          </a:p>
        </p:txBody>
      </p:sp>
      <p:sp>
        <p:nvSpPr>
          <p:cNvPr id="3" name="Content Placeholder 2"/>
          <p:cNvSpPr>
            <a:spLocks noGrp="1"/>
          </p:cNvSpPr>
          <p:nvPr>
            <p:ph idx="1"/>
          </p:nvPr>
        </p:nvSpPr>
        <p:spPr/>
        <p:txBody>
          <a:bodyPr/>
          <a:lstStyle/>
          <a:p>
            <a:pPr marL="0" lvl="0" indent="0">
              <a:buNone/>
            </a:pPr>
            <a:r>
              <a:rPr lang="en-GB" dirty="0">
                <a:ea typeface="Times New Roman"/>
              </a:rPr>
              <a:t>Fryer, M. (2011) </a:t>
            </a:r>
            <a:r>
              <a:rPr lang="en-GB" i="1" dirty="0">
                <a:ea typeface="Times New Roman"/>
              </a:rPr>
              <a:t>Ethics and Organizational Leadership: Developing a Normative Model</a:t>
            </a:r>
            <a:r>
              <a:rPr lang="en-GB" dirty="0">
                <a:ea typeface="Times New Roman"/>
              </a:rPr>
              <a:t>. Oxford: Oxford University Press.</a:t>
            </a:r>
            <a:endParaRPr lang="en-GB" dirty="0">
              <a:ea typeface="Calibri"/>
            </a:endParaRPr>
          </a:p>
          <a:p>
            <a:pPr marL="0" indent="0">
              <a:buNone/>
            </a:pPr>
            <a:endParaRPr lang="en-GB" dirty="0"/>
          </a:p>
        </p:txBody>
      </p:sp>
    </p:spTree>
    <p:extLst>
      <p:ext uri="{BB962C8B-B14F-4D97-AF65-F5344CB8AC3E}">
        <p14:creationId xmlns:p14="http://schemas.microsoft.com/office/powerpoint/2010/main" val="1178341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aims</a:t>
            </a:r>
            <a:endParaRPr lang="en-GB" dirty="0"/>
          </a:p>
        </p:txBody>
      </p:sp>
      <p:sp>
        <p:nvSpPr>
          <p:cNvPr id="3" name="Content Placeholder 2"/>
          <p:cNvSpPr>
            <a:spLocks noGrp="1"/>
          </p:cNvSpPr>
          <p:nvPr>
            <p:ph idx="1"/>
          </p:nvPr>
        </p:nvSpPr>
        <p:spPr/>
        <p:txBody>
          <a:bodyPr/>
          <a:lstStyle/>
          <a:p>
            <a:pPr lvl="0"/>
            <a:r>
              <a:rPr lang="en-GB" dirty="0" smtClean="0"/>
              <a:t>to </a:t>
            </a:r>
            <a:r>
              <a:rPr lang="en-GB" dirty="0"/>
              <a:t>explain how the principle of corporate maximization offers a rule-utilitarian guide to management decision </a:t>
            </a:r>
            <a:r>
              <a:rPr lang="en-GB" dirty="0" smtClean="0"/>
              <a:t>making</a:t>
            </a:r>
            <a:endParaRPr lang="en-GB" dirty="0"/>
          </a:p>
          <a:p>
            <a:r>
              <a:rPr lang="en-GB" dirty="0" smtClean="0"/>
              <a:t>to outline </a:t>
            </a:r>
            <a:r>
              <a:rPr lang="en-GB" dirty="0"/>
              <a:t>some limitations of the principle of corporate maximization</a:t>
            </a:r>
            <a:endParaRPr lang="en-GB" dirty="0" smtClean="0"/>
          </a:p>
          <a:p>
            <a:endParaRPr lang="en-GB" dirty="0"/>
          </a:p>
        </p:txBody>
      </p:sp>
    </p:spTree>
    <p:extLst>
      <p:ext uri="{BB962C8B-B14F-4D97-AF65-F5344CB8AC3E}">
        <p14:creationId xmlns:p14="http://schemas.microsoft.com/office/powerpoint/2010/main" val="2472131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 utilitarian justification for taking ethically troubling actions</a:t>
            </a:r>
            <a:endParaRPr lang="en-GB" dirty="0"/>
          </a:p>
        </p:txBody>
      </p:sp>
      <p:sp>
        <p:nvSpPr>
          <p:cNvPr id="3" name="Content Placeholder 2"/>
          <p:cNvSpPr>
            <a:spLocks noGrp="1"/>
          </p:cNvSpPr>
          <p:nvPr>
            <p:ph idx="1"/>
          </p:nvPr>
        </p:nvSpPr>
        <p:spPr>
          <a:xfrm>
            <a:off x="457200" y="2060848"/>
            <a:ext cx="8229600" cy="4065315"/>
          </a:xfrm>
        </p:spPr>
        <p:txBody>
          <a:bodyPr/>
          <a:lstStyle/>
          <a:p>
            <a:pPr marL="0" indent="0">
              <a:buNone/>
            </a:pPr>
            <a:r>
              <a:rPr lang="en-GB" dirty="0"/>
              <a:t>‘It sounds callous, but … you sacrifice a hundred to save the thousand. Sometimes you’ve got to make those </a:t>
            </a:r>
            <a:r>
              <a:rPr lang="en-GB" dirty="0" smtClean="0"/>
              <a:t>decisions.’</a:t>
            </a:r>
          </a:p>
          <a:p>
            <a:pPr marL="0" indent="0" algn="r">
              <a:buNone/>
            </a:pPr>
            <a:r>
              <a:rPr lang="en-GB" sz="2400" dirty="0" smtClean="0"/>
              <a:t>(MD working for a global agribusiness, cited in Fryer, 2011: 172)</a:t>
            </a:r>
            <a:endParaRPr lang="en-GB" sz="2400" dirty="0"/>
          </a:p>
        </p:txBody>
      </p:sp>
    </p:spTree>
    <p:extLst>
      <p:ext uri="{BB962C8B-B14F-4D97-AF65-F5344CB8AC3E}">
        <p14:creationId xmlns:p14="http://schemas.microsoft.com/office/powerpoint/2010/main" val="3398059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dependent stakeholders</a:t>
            </a:r>
            <a:endParaRPr lang="en-GB" dirty="0"/>
          </a:p>
        </p:txBody>
      </p:sp>
      <p:sp>
        <p:nvSpPr>
          <p:cNvPr id="3" name="Content Placeholder 2"/>
          <p:cNvSpPr>
            <a:spLocks noGrp="1"/>
          </p:cNvSpPr>
          <p:nvPr>
            <p:ph idx="1"/>
          </p:nvPr>
        </p:nvSpPr>
        <p:spPr/>
        <p:txBody>
          <a:bodyPr/>
          <a:lstStyle/>
          <a:p>
            <a:r>
              <a:rPr lang="en-GB" dirty="0" smtClean="0"/>
              <a:t>those people who are dependent on a company in some way</a:t>
            </a:r>
          </a:p>
          <a:p>
            <a:r>
              <a:rPr lang="en-GB" dirty="0" smtClean="0"/>
              <a:t>and whose ‘good’ therefore depends on the survival and prosperity of the company</a:t>
            </a:r>
            <a:endParaRPr lang="en-GB" dirty="0"/>
          </a:p>
        </p:txBody>
      </p:sp>
    </p:spTree>
    <p:extLst>
      <p:ext uri="{BB962C8B-B14F-4D97-AF65-F5344CB8AC3E}">
        <p14:creationId xmlns:p14="http://schemas.microsoft.com/office/powerpoint/2010/main" val="26125489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identifying some dependent stakeholders (1)</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n-GB" dirty="0" smtClean="0"/>
              <a:t>‘The </a:t>
            </a:r>
            <a:r>
              <a:rPr lang="en-GB" dirty="0"/>
              <a:t>health of the organization supports currently one-hundred-and-twenty-eight families.  You've only got to see the Christmas party, where suddenly your responsibilities are clear: when you see four hundred people who depend on you getting it right. And, at the end of the day, the health of the many support the decisions you make about the few</a:t>
            </a:r>
            <a:r>
              <a:rPr lang="en-GB" dirty="0" smtClean="0"/>
              <a:t>.’</a:t>
            </a:r>
          </a:p>
          <a:p>
            <a:pPr marL="0" indent="0" algn="r">
              <a:buNone/>
            </a:pPr>
            <a:r>
              <a:rPr lang="en-GB" sz="2600" dirty="0" smtClean="0"/>
              <a:t>(CEO of business support organization, </a:t>
            </a:r>
          </a:p>
          <a:p>
            <a:pPr marL="0" indent="0" algn="r">
              <a:buNone/>
            </a:pPr>
            <a:r>
              <a:rPr lang="en-GB" sz="2600" dirty="0" smtClean="0"/>
              <a:t>cited in Fryer, 2011: 159)</a:t>
            </a:r>
            <a:endParaRPr lang="en-GB" sz="2600" dirty="0"/>
          </a:p>
        </p:txBody>
      </p:sp>
    </p:spTree>
    <p:extLst>
      <p:ext uri="{BB962C8B-B14F-4D97-AF65-F5344CB8AC3E}">
        <p14:creationId xmlns:p14="http://schemas.microsoft.com/office/powerpoint/2010/main" val="4214095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identifying some dependent stakeholders </a:t>
            </a:r>
            <a:r>
              <a:rPr lang="en-GB" dirty="0" smtClean="0"/>
              <a:t>(2)</a:t>
            </a:r>
            <a:endParaRPr lang="en-GB" dirty="0"/>
          </a:p>
        </p:txBody>
      </p:sp>
      <p:sp>
        <p:nvSpPr>
          <p:cNvPr id="3" name="Content Placeholder 2"/>
          <p:cNvSpPr>
            <a:spLocks noGrp="1"/>
          </p:cNvSpPr>
          <p:nvPr>
            <p:ph idx="1"/>
          </p:nvPr>
        </p:nvSpPr>
        <p:spPr/>
        <p:txBody>
          <a:bodyPr>
            <a:normAutofit fontScale="92500" lnSpcReduction="20000"/>
          </a:bodyPr>
          <a:lstStyle/>
          <a:p>
            <a:pPr marL="0" indent="0">
              <a:buNone/>
            </a:pPr>
            <a:r>
              <a:rPr lang="en-GB" dirty="0" smtClean="0"/>
              <a:t>‘All </a:t>
            </a:r>
            <a:r>
              <a:rPr lang="en-GB" dirty="0"/>
              <a:t>our employees, all our local farmers </a:t>
            </a:r>
            <a:r>
              <a:rPr lang="en-GB" dirty="0" smtClean="0"/>
              <a:t>– </a:t>
            </a:r>
            <a:r>
              <a:rPr lang="en-GB" dirty="0"/>
              <a:t>their main crop now is cider apples.  We’re not only looking after us as shareholders, as directors, but we’ve got the employees, we’ve got our suppliers. There's a huge knock-on effect … so I need to keep the company sound and that [ends up] looking after everybody that's involved with the business, whether it’s a shareholder, whether it’s an employee, whether it’s a supplier or whether it’s a customer</a:t>
            </a:r>
            <a:r>
              <a:rPr lang="en-GB" dirty="0" smtClean="0"/>
              <a:t>.’ </a:t>
            </a:r>
          </a:p>
          <a:p>
            <a:pPr marL="0" indent="0" algn="r">
              <a:buNone/>
            </a:pPr>
            <a:r>
              <a:rPr lang="en-GB" dirty="0" smtClean="0"/>
              <a:t>(MD of cider company, cited in Fryer, 2011: 162)</a:t>
            </a:r>
            <a:endParaRPr lang="en-GB" dirty="0"/>
          </a:p>
        </p:txBody>
      </p:sp>
    </p:spTree>
    <p:extLst>
      <p:ext uri="{BB962C8B-B14F-4D97-AF65-F5344CB8AC3E}">
        <p14:creationId xmlns:p14="http://schemas.microsoft.com/office/powerpoint/2010/main" val="3004706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a:t>
            </a:r>
            <a:r>
              <a:rPr lang="en-GB" dirty="0"/>
              <a:t>principle of corporate </a:t>
            </a:r>
            <a:r>
              <a:rPr lang="en-GB" dirty="0" smtClean="0"/>
              <a:t>maximization</a:t>
            </a:r>
            <a:endParaRPr lang="en-GB" dirty="0"/>
          </a:p>
        </p:txBody>
      </p:sp>
      <p:sp>
        <p:nvSpPr>
          <p:cNvPr id="3" name="Content Placeholder 2"/>
          <p:cNvSpPr>
            <a:spLocks noGrp="1"/>
          </p:cNvSpPr>
          <p:nvPr>
            <p:ph idx="1"/>
          </p:nvPr>
        </p:nvSpPr>
        <p:spPr/>
        <p:txBody>
          <a:bodyPr/>
          <a:lstStyle/>
          <a:p>
            <a:pPr marL="0" indent="0">
              <a:buNone/>
            </a:pPr>
            <a:r>
              <a:rPr lang="en-GB" dirty="0" smtClean="0"/>
              <a:t>business </a:t>
            </a:r>
            <a:r>
              <a:rPr lang="en-GB" dirty="0"/>
              <a:t>managers have a responsibility to do all they can to maximize the commercial performance of their corporation, because this, if applied as a consistent rule, will maximize the good for their dependent stakeholders</a:t>
            </a:r>
          </a:p>
        </p:txBody>
      </p:sp>
    </p:spTree>
    <p:extLst>
      <p:ext uri="{BB962C8B-B14F-4D97-AF65-F5344CB8AC3E}">
        <p14:creationId xmlns:p14="http://schemas.microsoft.com/office/powerpoint/2010/main" val="2869883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a rule-utilitarian justification</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if managers follow the general rule of maximizing corporate performance, this will maximize the good</a:t>
            </a:r>
          </a:p>
          <a:p>
            <a:r>
              <a:rPr lang="en-GB" dirty="0" smtClean="0"/>
              <a:t>because following this rule will promote the good of most of the company’s dependent stakeholders </a:t>
            </a:r>
          </a:p>
          <a:p>
            <a:r>
              <a:rPr lang="en-GB" dirty="0" smtClean="0"/>
              <a:t>even if it involves bad things for some</a:t>
            </a:r>
          </a:p>
          <a:p>
            <a:r>
              <a:rPr lang="en-GB" b="1" dirty="0" smtClean="0"/>
              <a:t>and</a:t>
            </a:r>
            <a:r>
              <a:rPr lang="en-GB" dirty="0" smtClean="0"/>
              <a:t> even if, in a particular instance, act utilitarianism would suggest an alternative course of action</a:t>
            </a:r>
            <a:endParaRPr lang="en-GB" dirty="0"/>
          </a:p>
        </p:txBody>
      </p:sp>
    </p:spTree>
    <p:extLst>
      <p:ext uri="{BB962C8B-B14F-4D97-AF65-F5344CB8AC3E}">
        <p14:creationId xmlns:p14="http://schemas.microsoft.com/office/powerpoint/2010/main" val="30194611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applying the principle of corporate maximization</a:t>
            </a:r>
            <a:endParaRPr lang="en-GB" dirty="0"/>
          </a:p>
        </p:txBody>
      </p:sp>
      <p:sp>
        <p:nvSpPr>
          <p:cNvPr id="3" name="Content Placeholder 2"/>
          <p:cNvSpPr>
            <a:spLocks noGrp="1"/>
          </p:cNvSpPr>
          <p:nvPr>
            <p:ph idx="1"/>
          </p:nvPr>
        </p:nvSpPr>
        <p:spPr/>
        <p:txBody>
          <a:bodyPr>
            <a:normAutofit fontScale="92500"/>
          </a:bodyPr>
          <a:lstStyle/>
          <a:p>
            <a:pPr marL="0" indent="0">
              <a:buNone/>
            </a:pPr>
            <a:r>
              <a:rPr lang="en-GB" dirty="0" smtClean="0"/>
              <a:t>‘If </a:t>
            </a:r>
            <a:r>
              <a:rPr lang="en-GB" dirty="0"/>
              <a:t>you compromise on [tough] decisions, the company doesn’t perform so well … If you make the right decision, you are being more responsible to everybody else in the business because you are doing the best for the business, which is then doing the best for them. So you are doing the best for the majority in effect, but at the cost of some individual</a:t>
            </a:r>
            <a:r>
              <a:rPr lang="en-GB" dirty="0" smtClean="0"/>
              <a:t>.’</a:t>
            </a:r>
          </a:p>
          <a:p>
            <a:pPr marL="0" indent="0" algn="r">
              <a:buNone/>
            </a:pPr>
            <a:r>
              <a:rPr lang="en-GB" dirty="0" smtClean="0"/>
              <a:t>(CEO of a travel company, cited in Fryer, 2011: 158)</a:t>
            </a:r>
            <a:endParaRPr lang="en-GB" dirty="0"/>
          </a:p>
        </p:txBody>
      </p:sp>
    </p:spTree>
    <p:extLst>
      <p:ext uri="{BB962C8B-B14F-4D97-AF65-F5344CB8AC3E}">
        <p14:creationId xmlns:p14="http://schemas.microsoft.com/office/powerpoint/2010/main" val="27295983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432</TotalTime>
  <Words>782</Words>
  <Application>Microsoft Office PowerPoint</Application>
  <PresentationFormat>On-screen Show (4:3)</PresentationFormat>
  <Paragraphs>67</Paragraphs>
  <Slides>14</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Office Theme</vt:lpstr>
      <vt:lpstr>Ethics Theory  and  Business Practice</vt:lpstr>
      <vt:lpstr>aims</vt:lpstr>
      <vt:lpstr>a utilitarian justification for taking ethically troubling actions</vt:lpstr>
      <vt:lpstr>dependent stakeholders</vt:lpstr>
      <vt:lpstr>identifying some dependent stakeholders (1)</vt:lpstr>
      <vt:lpstr>identifying some dependent stakeholders (2)</vt:lpstr>
      <vt:lpstr>the principle of corporate maximization</vt:lpstr>
      <vt:lpstr>a rule-utilitarian justification</vt:lpstr>
      <vt:lpstr>applying the principle of corporate maximization</vt:lpstr>
      <vt:lpstr>challenging the principle of corporate maximization</vt:lpstr>
      <vt:lpstr>PowerPoint Presentation</vt:lpstr>
      <vt:lpstr>theory in practice</vt:lpstr>
      <vt:lpstr>key points</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43</cp:revision>
  <dcterms:created xsi:type="dcterms:W3CDTF">2014-04-08T09:24:31Z</dcterms:created>
  <dcterms:modified xsi:type="dcterms:W3CDTF">2016-08-09T15:50:44Z</dcterms:modified>
</cp:coreProperties>
</file>